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3" r:id="rId3"/>
    <p:sldId id="276" r:id="rId4"/>
    <p:sldId id="275" r:id="rId5"/>
    <p:sldId id="278" r:id="rId6"/>
    <p:sldId id="261" r:id="rId7"/>
    <p:sldId id="277" r:id="rId8"/>
    <p:sldId id="269" r:id="rId9"/>
    <p:sldId id="268" r:id="rId10"/>
    <p:sldId id="271" r:id="rId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336633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29" autoAdjust="0"/>
  </p:normalViewPr>
  <p:slideViewPr>
    <p:cSldViewPr snapToGrid="0" snapToObjects="1">
      <p:cViewPr varScale="1">
        <p:scale>
          <a:sx n="86" d="100"/>
          <a:sy n="86" d="100"/>
        </p:scale>
        <p:origin x="-2088" y="-96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90E24-16AC-844E-9EA9-467262FA9828}" type="datetimeFigureOut">
              <a:rPr lang="en-US" smtClean="0"/>
              <a:t>11/07/13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D51D9-E69E-0F44-A885-8C817CA94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7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1EC4E-E227-A240-B767-C946AD6D5954}" type="datetimeFigureOut">
              <a:rPr lang="en-US" smtClean="0"/>
              <a:t>11/07/13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00D6D-E8AD-4A4B-8C0D-37478730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Key findings of NSW Police Trial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People have different needs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 relevant for many as they are not on the job yet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They are focused on passing their course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0D6D-E8AD-4A4B-8C0D-374787305B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7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11/07/13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11/07/13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11/07/13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11/07/13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accent3">
                <a:lumMod val="20000"/>
                <a:lumOff val="80000"/>
                <a:alpha val="33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89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42001" y="6356350"/>
            <a:ext cx="260732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COMMERCIAL-IN-CONFIDENCE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© Chris Horan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400" kern="1200" baseline="0">
          <a:solidFill>
            <a:schemeClr val="accent6">
              <a:lumMod val="50000"/>
            </a:schemeClr>
          </a:solidFill>
          <a:effectLst/>
          <a:latin typeface="Optima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 baseline="0">
          <a:solidFill>
            <a:schemeClr val="tx1">
              <a:lumMod val="75000"/>
              <a:lumOff val="25000"/>
            </a:schemeClr>
          </a:solidFill>
          <a:latin typeface="Optima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600" kern="1200" baseline="0">
          <a:solidFill>
            <a:schemeClr val="tx1">
              <a:lumMod val="75000"/>
              <a:lumOff val="25000"/>
            </a:schemeClr>
          </a:solidFill>
          <a:latin typeface="Optima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 baseline="0">
          <a:solidFill>
            <a:schemeClr val="tx1">
              <a:lumMod val="75000"/>
              <a:lumOff val="25000"/>
            </a:schemeClr>
          </a:solidFill>
          <a:latin typeface="Optima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800" kern="1200" baseline="0">
          <a:solidFill>
            <a:schemeClr val="tx1">
              <a:lumMod val="75000"/>
              <a:lumOff val="25000"/>
            </a:schemeClr>
          </a:solidFill>
          <a:latin typeface="Optima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 baseline="0">
          <a:solidFill>
            <a:schemeClr val="tx1">
              <a:lumMod val="75000"/>
              <a:lumOff val="25000"/>
            </a:schemeClr>
          </a:solidFill>
          <a:latin typeface="Optim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17696" y="2893916"/>
            <a:ext cx="4252128" cy="121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ACTing</a:t>
            </a:r>
            <a:r>
              <a:rPr lang="en-US" dirty="0" smtClean="0">
                <a:solidFill>
                  <a:schemeClr val="tx1"/>
                </a:solidFill>
              </a:rPr>
              <a:t> With Technology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Research Symposium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July 11 2013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24" y="495300"/>
            <a:ext cx="38989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3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ACTing</a:t>
            </a:r>
            <a:r>
              <a:rPr lang="en-US" sz="4000" dirty="0" smtClean="0"/>
              <a:t> with Technology - PANEL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00" dirty="0"/>
              <a:t>Friday, 430pm, </a:t>
            </a:r>
          </a:p>
          <a:p>
            <a:pPr lvl="1"/>
            <a:r>
              <a:rPr lang="en-US" sz="2800" dirty="0"/>
              <a:t>Mathews Theatre </a:t>
            </a:r>
            <a:r>
              <a:rPr lang="en-US" sz="2800" dirty="0" smtClean="0"/>
              <a:t>C</a:t>
            </a:r>
            <a:endParaRPr lang="en-US" dirty="0" smtClean="0"/>
          </a:p>
          <a:p>
            <a:r>
              <a:rPr lang="en-US" dirty="0" smtClean="0"/>
              <a:t>PANEL MEMBERS</a:t>
            </a:r>
          </a:p>
          <a:p>
            <a:pPr lvl="1"/>
            <a:r>
              <a:rPr lang="en-US" dirty="0" smtClean="0"/>
              <a:t>Joseph </a:t>
            </a:r>
            <a:r>
              <a:rPr lang="en-US" dirty="0" err="1" smtClean="0"/>
              <a:t>Ciarrochi</a:t>
            </a:r>
            <a:r>
              <a:rPr lang="en-US" dirty="0" smtClean="0"/>
              <a:t> (Sydney)</a:t>
            </a:r>
          </a:p>
          <a:p>
            <a:pPr lvl="2"/>
            <a:r>
              <a:rPr lang="en-US" dirty="0" smtClean="0"/>
              <a:t>Ph.D</a:t>
            </a:r>
            <a:r>
              <a:rPr lang="en-US" dirty="0"/>
              <a:t>., University of Western Sydney</a:t>
            </a:r>
          </a:p>
          <a:p>
            <a:pPr lvl="1"/>
            <a:r>
              <a:rPr lang="en-US" dirty="0" smtClean="0"/>
              <a:t>Robyn </a:t>
            </a:r>
            <a:r>
              <a:rPr lang="en-US" dirty="0" err="1" smtClean="0"/>
              <a:t>Walser</a:t>
            </a:r>
            <a:r>
              <a:rPr lang="en-US" dirty="0" smtClean="0"/>
              <a:t> (San Francisco)</a:t>
            </a:r>
          </a:p>
          <a:p>
            <a:pPr lvl="2"/>
            <a:r>
              <a:rPr lang="en-US" dirty="0" smtClean="0"/>
              <a:t>Ph.D</a:t>
            </a:r>
            <a:r>
              <a:rPr lang="en-US" dirty="0"/>
              <a:t>., </a:t>
            </a:r>
            <a:r>
              <a:rPr lang="en-US" dirty="0" smtClean="0"/>
              <a:t>National </a:t>
            </a:r>
            <a:r>
              <a:rPr lang="en-US" dirty="0"/>
              <a:t>Center for PTSD &amp; TL Consultation Services</a:t>
            </a:r>
          </a:p>
          <a:p>
            <a:pPr lvl="1"/>
            <a:r>
              <a:rPr lang="en-US" dirty="0" smtClean="0"/>
              <a:t>Tim </a:t>
            </a:r>
            <a:r>
              <a:rPr lang="en-US" dirty="0" err="1" smtClean="0"/>
              <a:t>Batink</a:t>
            </a:r>
            <a:endParaRPr lang="en-US" dirty="0" smtClean="0"/>
          </a:p>
          <a:p>
            <a:pPr lvl="2"/>
            <a:r>
              <a:rPr lang="en-US" dirty="0" smtClean="0"/>
              <a:t>Ph.D</a:t>
            </a:r>
            <a:r>
              <a:rPr lang="en-US" dirty="0"/>
              <a:t>. student</a:t>
            </a:r>
            <a:r>
              <a:rPr lang="en-US" dirty="0" smtClean="0"/>
              <a:t>, </a:t>
            </a:r>
            <a:r>
              <a:rPr lang="en-US" dirty="0"/>
              <a:t>Maastricht University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Neli</a:t>
            </a:r>
            <a:r>
              <a:rPr lang="en-US" dirty="0" smtClean="0"/>
              <a:t> Martin (Brisbane)</a:t>
            </a:r>
          </a:p>
          <a:p>
            <a:pPr lvl="2"/>
            <a:r>
              <a:rPr lang="en-US" dirty="0" smtClean="0"/>
              <a:t>Private </a:t>
            </a:r>
            <a:r>
              <a:rPr lang="en-US" dirty="0"/>
              <a:t>Practice</a:t>
            </a:r>
          </a:p>
          <a:p>
            <a:pPr lvl="1"/>
            <a:r>
              <a:rPr lang="en-US" dirty="0" smtClean="0"/>
              <a:t>Stefano </a:t>
            </a:r>
            <a:r>
              <a:rPr lang="en-US" dirty="0" err="1" smtClean="0"/>
              <a:t>Picozzi</a:t>
            </a:r>
            <a:r>
              <a:rPr lang="en-US" dirty="0" smtClean="0"/>
              <a:t> (Sydney)</a:t>
            </a:r>
          </a:p>
          <a:p>
            <a:pPr lvl="2"/>
            <a:r>
              <a:rPr lang="en-US" dirty="0" smtClean="0"/>
              <a:t>Ph.D</a:t>
            </a:r>
            <a:r>
              <a:rPr lang="en-US" dirty="0"/>
              <a:t>. student, Australian National University</a:t>
            </a:r>
          </a:p>
          <a:p>
            <a:pPr lvl="1"/>
            <a:r>
              <a:rPr lang="en-US" dirty="0" smtClean="0"/>
              <a:t>Jacqueline </a:t>
            </a:r>
            <a:r>
              <a:rPr lang="en-US" dirty="0" err="1" smtClean="0"/>
              <a:t>Pistorello</a:t>
            </a:r>
            <a:r>
              <a:rPr lang="en-US" dirty="0" smtClean="0"/>
              <a:t> (Reno)</a:t>
            </a:r>
          </a:p>
          <a:p>
            <a:pPr lvl="2"/>
            <a:r>
              <a:rPr lang="en-US" dirty="0" smtClean="0"/>
              <a:t>Ph.D</a:t>
            </a:r>
            <a:r>
              <a:rPr lang="en-US" dirty="0"/>
              <a:t>., University of Nevada, </a:t>
            </a:r>
            <a:r>
              <a:rPr lang="en-US" dirty="0" smtClean="0"/>
              <a:t>Reno Counseling </a:t>
            </a:r>
            <a:r>
              <a:rPr lang="en-US" dirty="0"/>
              <a:t>Services</a:t>
            </a:r>
          </a:p>
          <a:p>
            <a:pPr lvl="1"/>
            <a:r>
              <a:rPr lang="en-US" dirty="0" smtClean="0"/>
              <a:t>Louise Hayes (Melbourne)</a:t>
            </a:r>
          </a:p>
          <a:p>
            <a:pPr lvl="2"/>
            <a:r>
              <a:rPr lang="en-US" dirty="0" smtClean="0"/>
              <a:t>Ph.D</a:t>
            </a:r>
            <a:r>
              <a:rPr lang="en-US" dirty="0"/>
              <a:t>., </a:t>
            </a:r>
            <a:r>
              <a:rPr lang="en-US" dirty="0" err="1"/>
              <a:t>Orygen</a:t>
            </a:r>
            <a:r>
              <a:rPr lang="en-US" dirty="0"/>
              <a:t> Youth Health &amp; Private </a:t>
            </a:r>
            <a:r>
              <a:rPr lang="en-US" dirty="0" smtClean="0"/>
              <a:t>Practice</a:t>
            </a:r>
            <a:endParaRPr lang="en-US" sz="3200" dirty="0" smtClean="0"/>
          </a:p>
          <a:p>
            <a:r>
              <a:rPr lang="en-US" sz="3200" dirty="0" smtClean="0"/>
              <a:t>Send questions to </a:t>
            </a:r>
            <a:r>
              <a:rPr lang="en-US" sz="3200" dirty="0" err="1" smtClean="0"/>
              <a:t>chrisjhoran@gmail.com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2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524" b="24640"/>
          <a:stretch/>
        </p:blipFill>
        <p:spPr>
          <a:xfrm>
            <a:off x="1917700" y="1275123"/>
            <a:ext cx="5296914" cy="465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8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b="1" dirty="0" smtClean="0"/>
              <a:t> NSW </a:t>
            </a:r>
            <a:r>
              <a:rPr lang="en-US" b="1" dirty="0"/>
              <a:t>Police Resilience</a:t>
            </a:r>
            <a:br>
              <a:rPr lang="en-US" b="1" dirty="0"/>
            </a:br>
            <a:r>
              <a:rPr lang="en-US" b="1" dirty="0"/>
              <a:t>Training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Training Program </a:t>
            </a:r>
          </a:p>
          <a:p>
            <a:pPr lvl="1"/>
            <a:r>
              <a:rPr lang="en-US" dirty="0" smtClean="0"/>
              <a:t>4</a:t>
            </a:r>
            <a:r>
              <a:rPr lang="en-US" dirty="0"/>
              <a:t> </a:t>
            </a:r>
            <a:r>
              <a:rPr lang="en-US" dirty="0" smtClean="0"/>
              <a:t>x </a:t>
            </a:r>
            <a:r>
              <a:rPr lang="en-US" dirty="0"/>
              <a:t>2 hour </a:t>
            </a:r>
            <a:r>
              <a:rPr lang="en-US" dirty="0" smtClean="0"/>
              <a:t>Workshops at the Police Academy</a:t>
            </a:r>
            <a:r>
              <a:rPr lang="en-US" dirty="0"/>
              <a:t> </a:t>
            </a:r>
            <a:r>
              <a:rPr lang="en-US" dirty="0" smtClean="0"/>
              <a:t>(Adapted from Frank Bond’s Protocol)</a:t>
            </a:r>
            <a:endParaRPr lang="en-AU" dirty="0"/>
          </a:p>
          <a:p>
            <a:pPr lvl="1"/>
            <a:r>
              <a:rPr lang="en-US" dirty="0"/>
              <a:t>Skills practice in between sessions</a:t>
            </a:r>
            <a:endParaRPr lang="en-AU" dirty="0"/>
          </a:p>
          <a:p>
            <a:r>
              <a:rPr lang="en-AU" b="1" dirty="0" smtClean="0"/>
              <a:t>Objectives</a:t>
            </a:r>
            <a:endParaRPr lang="en-US" dirty="0" smtClean="0"/>
          </a:p>
          <a:p>
            <a:pPr lvl="1"/>
            <a:r>
              <a:rPr lang="en-US" dirty="0" smtClean="0"/>
              <a:t>For students to develop psychological flexibility</a:t>
            </a:r>
          </a:p>
          <a:p>
            <a:pPr lvl="1"/>
            <a:r>
              <a:rPr lang="en-US" dirty="0" smtClean="0"/>
              <a:t>To prevent psychological injuries in the workplace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842001" y="6356350"/>
            <a:ext cx="260732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COMMERCIAL-IN-CONFIDENCE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6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 smtClean="0"/>
              <a:t>The Challenge: Training Transfer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0832"/>
            <a:ext cx="8229600" cy="4509168"/>
          </a:xfrm>
        </p:spPr>
        <p:txBody>
          <a:bodyPr>
            <a:noAutofit/>
          </a:bodyPr>
          <a:lstStyle/>
          <a:p>
            <a:pPr marL="514350" lvl="1" indent="0">
              <a:buNone/>
            </a:pPr>
            <a:r>
              <a:rPr lang="en-AU" sz="2800" b="1" i="1" dirty="0" smtClean="0">
                <a:latin typeface="Times New Roman" pitchFamily="18" charset="0"/>
                <a:cs typeface="Times New Roman" pitchFamily="18" charset="0"/>
              </a:rPr>
              <a:t>A recruit 6 months onto the job:</a:t>
            </a:r>
            <a:br>
              <a:rPr lang="en-A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en-AU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514350" lvl="1" indent="0">
              <a:buNone/>
            </a:pPr>
            <a:r>
              <a:rPr lang="en-AU" sz="2800" i="1" dirty="0" smtClean="0">
                <a:latin typeface="Times New Roman" pitchFamily="18" charset="0"/>
                <a:cs typeface="Times New Roman" pitchFamily="18" charset="0"/>
              </a:rPr>
              <a:t>“I </a:t>
            </a:r>
            <a:r>
              <a:rPr lang="en-AU" sz="2800" i="1" dirty="0" err="1" smtClean="0">
                <a:latin typeface="Times New Roman" pitchFamily="18" charset="0"/>
                <a:cs typeface="Times New Roman" pitchFamily="18" charset="0"/>
              </a:rPr>
              <a:t>wasn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AU" sz="2800" i="1" dirty="0" smtClean="0">
                <a:latin typeface="Times New Roman" pitchFamily="18" charset="0"/>
                <a:cs typeface="Times New Roman" pitchFamily="18" charset="0"/>
              </a:rPr>
              <a:t>t stressed when you ran the program so I </a:t>
            </a:r>
            <a:r>
              <a:rPr lang="en-AU" sz="2800" i="1" dirty="0">
                <a:latin typeface="Times New Roman" pitchFamily="18" charset="0"/>
                <a:cs typeface="Times New Roman" pitchFamily="18" charset="0"/>
              </a:rPr>
              <a:t>didn’t do the homework exercises that you </a:t>
            </a:r>
            <a:r>
              <a:rPr lang="en-AU" sz="2800" i="1" dirty="0" smtClean="0">
                <a:latin typeface="Times New Roman" pitchFamily="18" charset="0"/>
                <a:cs typeface="Times New Roman" pitchFamily="18" charset="0"/>
              </a:rPr>
              <a:t>set.</a:t>
            </a:r>
          </a:p>
          <a:p>
            <a:pPr marL="514350" lvl="1" indent="0">
              <a:buNone/>
            </a:pPr>
            <a:r>
              <a:rPr lang="en-AU" sz="105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AU" sz="105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AU" sz="2800" i="1" dirty="0" smtClean="0">
                <a:latin typeface="Times New Roman" pitchFamily="18" charset="0"/>
                <a:cs typeface="Times New Roman" pitchFamily="18" charset="0"/>
              </a:rPr>
              <a:t>Now </a:t>
            </a:r>
            <a:r>
              <a:rPr lang="en-AU" sz="2800" i="1" dirty="0">
                <a:latin typeface="Times New Roman" pitchFamily="18" charset="0"/>
                <a:cs typeface="Times New Roman" pitchFamily="18" charset="0"/>
              </a:rPr>
              <a:t>I can’t remember much of the </a:t>
            </a:r>
            <a:r>
              <a:rPr lang="en-AU" sz="2800" i="1" dirty="0" smtClean="0">
                <a:latin typeface="Times New Roman" pitchFamily="18" charset="0"/>
                <a:cs typeface="Times New Roman" pitchFamily="18" charset="0"/>
              </a:rPr>
              <a:t>program. </a:t>
            </a:r>
          </a:p>
          <a:p>
            <a:pPr marL="514350" lvl="1" indent="0">
              <a:buNone/>
            </a:pPr>
            <a:endParaRPr lang="en-AU" sz="105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1" indent="0">
              <a:buNone/>
            </a:pPr>
            <a:r>
              <a:rPr lang="en-AU" sz="2800" i="1" dirty="0" smtClean="0">
                <a:latin typeface="Times New Roman" pitchFamily="18" charset="0"/>
                <a:cs typeface="Times New Roman" pitchFamily="18" charset="0"/>
              </a:rPr>
              <a:t>And now I </a:t>
            </a:r>
            <a:r>
              <a:rPr lang="en-AU" sz="2800" i="1" dirty="0">
                <a:latin typeface="Times New Roman" pitchFamily="18" charset="0"/>
                <a:cs typeface="Times New Roman" pitchFamily="18" charset="0"/>
              </a:rPr>
              <a:t>am on the job and I am experiencing the pressures of the job I wish I had paid more attention</a:t>
            </a:r>
            <a:r>
              <a:rPr lang="en-A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AU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en-AU" sz="105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1" indent="0">
              <a:buNone/>
            </a:pPr>
            <a:r>
              <a:rPr lang="en-AU" sz="2800" i="1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AU" sz="2800" i="1" dirty="0">
                <a:latin typeface="Times New Roman" pitchFamily="18" charset="0"/>
                <a:cs typeface="Times New Roman" pitchFamily="18" charset="0"/>
              </a:rPr>
              <a:t>would have been better if I was doing resilience training </a:t>
            </a:r>
            <a:r>
              <a:rPr lang="en-AU" sz="2800" i="1" dirty="0" smtClean="0">
                <a:latin typeface="Times New Roman" pitchFamily="18" charset="0"/>
                <a:cs typeface="Times New Roman" pitchFamily="18" charset="0"/>
              </a:rPr>
              <a:t>now.”</a:t>
            </a:r>
            <a:endParaRPr lang="en-A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842001" y="6356350"/>
            <a:ext cx="260732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COMMERCIAL-IN-CONFIDENCE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3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b="1" dirty="0" smtClean="0"/>
              <a:t>The Need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lvl="1" indent="-342900"/>
            <a:r>
              <a:rPr lang="en-AU" sz="2800" dirty="0" smtClean="0">
                <a:cs typeface="Optima"/>
              </a:rPr>
              <a:t>Universal Prevention programs need to be relevant for </a:t>
            </a:r>
            <a:r>
              <a:rPr lang="en-AU" sz="2800" dirty="0">
                <a:cs typeface="Optima"/>
              </a:rPr>
              <a:t>participants a</a:t>
            </a:r>
            <a:r>
              <a:rPr lang="en-AU" sz="2800" dirty="0" smtClean="0">
                <a:cs typeface="Optima"/>
              </a:rPr>
              <a:t>t </a:t>
            </a:r>
            <a:r>
              <a:rPr lang="en-AU" sz="2800" dirty="0">
                <a:cs typeface="Optima"/>
              </a:rPr>
              <a:t>different stages of </a:t>
            </a:r>
            <a:r>
              <a:rPr lang="en-AU" sz="2800" dirty="0" smtClean="0">
                <a:cs typeface="Optima"/>
              </a:rPr>
              <a:t>change</a:t>
            </a:r>
            <a:endParaRPr lang="en-AU" sz="2800" dirty="0">
              <a:cs typeface="Optima"/>
            </a:endParaRPr>
          </a:p>
          <a:p>
            <a:pPr marL="857250" lvl="1" indent="-342900"/>
            <a:r>
              <a:rPr lang="en-AU" sz="2800" dirty="0" smtClean="0">
                <a:cs typeface="Optima"/>
              </a:rPr>
              <a:t>It must be easy for participants to apply the skills when they are ready</a:t>
            </a:r>
          </a:p>
          <a:p>
            <a:pPr marL="1257300" lvl="2" indent="-342900"/>
            <a:r>
              <a:rPr lang="en-AU" sz="2400" dirty="0" smtClean="0">
                <a:cs typeface="Optima"/>
              </a:rPr>
              <a:t>Preparation &gt; Action</a:t>
            </a:r>
          </a:p>
          <a:p>
            <a:pPr marL="1257300" lvl="2" indent="-342900"/>
            <a:r>
              <a:rPr lang="en-AU" sz="2400" dirty="0" smtClean="0">
                <a:solidFill>
                  <a:srgbClr val="000000"/>
                </a:solidFill>
                <a:ea typeface="Calibri"/>
                <a:cs typeface="Optima"/>
              </a:rPr>
              <a:t>Maybe a smartphone App could help?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842001" y="6356350"/>
            <a:ext cx="260732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COMMERCIAL-IN-CONFIDENCE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1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Who is doing research in this area?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849" b="3849"/>
          <a:stretch>
            <a:fillRect/>
          </a:stretch>
        </p:blipFill>
        <p:spPr/>
      </p:pic>
      <p:sp>
        <p:nvSpPr>
          <p:cNvPr id="7" name="Rounded Rectangular Callout 6"/>
          <p:cNvSpPr/>
          <p:nvPr/>
        </p:nvSpPr>
        <p:spPr>
          <a:xfrm>
            <a:off x="4953000" y="5177087"/>
            <a:ext cx="1920875" cy="1127125"/>
          </a:xfrm>
          <a:prstGeom prst="wedgeRoundRectCallout">
            <a:avLst>
              <a:gd name="adj1" fmla="val 99667"/>
              <a:gd name="adj2" fmla="val -3855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Sara Boucher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Joseph </a:t>
            </a:r>
            <a:r>
              <a:rPr lang="en-US" sz="1400" dirty="0" err="1" smtClean="0">
                <a:solidFill>
                  <a:schemeClr val="tx1"/>
                </a:solidFill>
              </a:rPr>
              <a:t>Ciarrochi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Chris Horan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Stefano </a:t>
            </a:r>
            <a:r>
              <a:rPr lang="en-US" sz="1400" dirty="0" err="1" smtClean="0">
                <a:solidFill>
                  <a:schemeClr val="tx1"/>
                </a:solidFill>
              </a:rPr>
              <a:t>Picozzi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873875" y="2422163"/>
            <a:ext cx="1460499" cy="879837"/>
          </a:xfrm>
          <a:prstGeom prst="wedgeRoundRectCallout">
            <a:avLst>
              <a:gd name="adj1" fmla="val -190832"/>
              <a:gd name="adj2" fmla="val 4837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Maria </a:t>
            </a:r>
            <a:r>
              <a:rPr lang="en-US" sz="1400" dirty="0" err="1" smtClean="0">
                <a:solidFill>
                  <a:srgbClr val="000000"/>
                </a:solidFill>
              </a:rPr>
              <a:t>Karekl</a:t>
            </a:r>
            <a:r>
              <a:rPr lang="en-US" sz="1400" dirty="0" err="1">
                <a:solidFill>
                  <a:srgbClr val="000000"/>
                </a:solidFill>
              </a:rPr>
              <a:t>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1400" dirty="0" err="1" smtClean="0">
                <a:solidFill>
                  <a:srgbClr val="000000"/>
                </a:solidFill>
              </a:rPr>
              <a:t>Kien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Hoa</a:t>
            </a:r>
            <a:r>
              <a:rPr lang="en-US" sz="1400" dirty="0" smtClean="0">
                <a:solidFill>
                  <a:srgbClr val="000000"/>
                </a:solidFill>
              </a:rPr>
              <a:t> Ly 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Eric Morris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98500" y="4216038"/>
            <a:ext cx="1920874" cy="1086212"/>
          </a:xfrm>
          <a:prstGeom prst="wedgeRoundRectCallout">
            <a:avLst>
              <a:gd name="adj1" fmla="val 22113"/>
              <a:gd name="adj2" fmla="val -9490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Jonathan </a:t>
            </a:r>
            <a:r>
              <a:rPr lang="en-US" sz="1400" dirty="0" smtClean="0">
                <a:solidFill>
                  <a:srgbClr val="000000"/>
                </a:solidFill>
              </a:rPr>
              <a:t>Bricker Jacqueline </a:t>
            </a:r>
            <a:r>
              <a:rPr lang="en-US" sz="1400" dirty="0" err="1" smtClean="0">
                <a:solidFill>
                  <a:srgbClr val="000000"/>
                </a:solidFill>
              </a:rPr>
              <a:t>Pistorello</a:t>
            </a:r>
            <a:r>
              <a:rPr lang="en-US" sz="1400" dirty="0" smtClean="0">
                <a:solidFill>
                  <a:srgbClr val="000000"/>
                </a:solidFill>
              </a:rPr>
              <a:t> Roger </a:t>
            </a:r>
            <a:r>
              <a:rPr lang="en-US" sz="1400" dirty="0" err="1">
                <a:solidFill>
                  <a:srgbClr val="000000"/>
                </a:solidFill>
              </a:rPr>
              <a:t>Vilardaga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endParaRPr lang="en-US" sz="1400" dirty="0" smtClean="0">
              <a:solidFill>
                <a:srgbClr val="00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Robyn </a:t>
            </a:r>
            <a:r>
              <a:rPr lang="en-US" sz="1400" dirty="0" err="1" smtClean="0">
                <a:solidFill>
                  <a:srgbClr val="000000"/>
                </a:solidFill>
              </a:rPr>
              <a:t>Walser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387" y="6357761"/>
            <a:ext cx="8918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Research Contact List will be available on the ACBS Conference </a:t>
            </a:r>
            <a:r>
              <a:rPr lang="en-US" sz="1600" dirty="0" smtClean="0"/>
              <a:t>Website (Thanks Sara Boucher)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093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31930" cy="16002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dirty="0"/>
              <a:t>	</a:t>
            </a:r>
            <a:r>
              <a:rPr lang="en-US" b="1" dirty="0" smtClean="0"/>
              <a:t>	Student Pilot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868570"/>
            <a:ext cx="8431931" cy="39975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314450" lvl="2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ea typeface="Calibri"/>
                <a:cs typeface="Optima"/>
              </a:rPr>
              <a:t>Pre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Optima"/>
              </a:rPr>
              <a:t>-training </a:t>
            </a:r>
            <a:r>
              <a:rPr lang="en-US" sz="2000" b="1" dirty="0" smtClean="0">
                <a:solidFill>
                  <a:srgbClr val="000000"/>
                </a:solidFill>
                <a:ea typeface="Calibri"/>
                <a:cs typeface="Optima"/>
              </a:rPr>
              <a:t>questionnaire (August)</a:t>
            </a:r>
            <a:endParaRPr lang="en-US" sz="2000" dirty="0">
              <a:solidFill>
                <a:srgbClr val="000000"/>
              </a:solidFill>
              <a:ea typeface="Calibri"/>
              <a:cs typeface="Optima"/>
            </a:endParaRPr>
          </a:p>
          <a:p>
            <a:pPr marL="1314450" lvl="2" indent="-457200"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ea typeface="Calibri"/>
                <a:cs typeface="Optima"/>
              </a:rPr>
              <a:t>2 hour </a:t>
            </a:r>
            <a:r>
              <a:rPr lang="en-US" sz="2000" b="1" dirty="0" smtClean="0">
                <a:solidFill>
                  <a:srgbClr val="000000"/>
                </a:solidFill>
                <a:ea typeface="Calibri"/>
                <a:cs typeface="Optima"/>
              </a:rPr>
              <a:t>stress and resilience 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Optima"/>
              </a:rPr>
              <a:t>training 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Optima"/>
              </a:rPr>
              <a:t>workshop</a:t>
            </a:r>
          </a:p>
          <a:p>
            <a:pPr marL="1771650" lvl="3" indent="-457200"/>
            <a:r>
              <a:rPr lang="en-US" sz="1600" dirty="0" smtClean="0">
                <a:solidFill>
                  <a:srgbClr val="000000"/>
                </a:solidFill>
                <a:ea typeface="Calibri"/>
                <a:cs typeface="Optima"/>
              </a:rPr>
              <a:t>Highlights of the police project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0000"/>
                </a:solidFill>
                <a:ea typeface="Calibri"/>
                <a:cs typeface="Optima"/>
              </a:rPr>
              <a:t>Private 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Optima"/>
              </a:rPr>
              <a:t>resilience building </a:t>
            </a:r>
            <a:r>
              <a:rPr lang="en-US" sz="2000" b="1" dirty="0" smtClean="0">
                <a:solidFill>
                  <a:srgbClr val="000000"/>
                </a:solidFill>
                <a:ea typeface="Calibri"/>
                <a:cs typeface="Optima"/>
              </a:rPr>
              <a:t>exercises (Over 1 Month period)</a:t>
            </a:r>
          </a:p>
          <a:p>
            <a:pPr marL="1771650" lvl="3" indent="-457200"/>
            <a:r>
              <a:rPr lang="en-US" sz="1600" b="1" dirty="0" smtClean="0">
                <a:solidFill>
                  <a:srgbClr val="000000"/>
                </a:solidFill>
                <a:ea typeface="Calibri"/>
                <a:cs typeface="Optima"/>
              </a:rPr>
              <a:t>Workbook OR</a:t>
            </a:r>
          </a:p>
          <a:p>
            <a:pPr marL="1771650" lvl="3" indent="-457200"/>
            <a:r>
              <a:rPr lang="en-US" sz="1600" b="1" dirty="0" smtClean="0">
                <a:solidFill>
                  <a:srgbClr val="000000"/>
                </a:solidFill>
                <a:ea typeface="Calibri"/>
                <a:cs typeface="Optima"/>
              </a:rPr>
              <a:t>Smartphone App Application</a:t>
            </a:r>
          </a:p>
          <a:p>
            <a:pPr marL="2228850" lvl="4" indent="-457200"/>
            <a:r>
              <a:rPr lang="en-US" sz="1600" dirty="0" smtClean="0">
                <a:solidFill>
                  <a:srgbClr val="000000"/>
                </a:solidFill>
                <a:ea typeface="Calibri"/>
                <a:cs typeface="Optima"/>
              </a:rPr>
              <a:t>Reminders to </a:t>
            </a:r>
            <a:r>
              <a:rPr lang="en-US" sz="1600" dirty="0" err="1" smtClean="0">
                <a:solidFill>
                  <a:srgbClr val="000000"/>
                </a:solidFill>
                <a:ea typeface="Calibri"/>
                <a:cs typeface="Optima"/>
              </a:rPr>
              <a:t>practise</a:t>
            </a:r>
            <a:r>
              <a:rPr lang="en-US" sz="1600" dirty="0" smtClean="0">
                <a:solidFill>
                  <a:srgbClr val="000000"/>
                </a:solidFill>
                <a:ea typeface="Calibri"/>
                <a:cs typeface="Optima"/>
              </a:rPr>
              <a:t> psychological flexibility exercises</a:t>
            </a:r>
          </a:p>
          <a:p>
            <a:pPr marL="2228850" lvl="4" indent="-457200"/>
            <a:r>
              <a:rPr lang="en-US" sz="1600" dirty="0" smtClean="0">
                <a:solidFill>
                  <a:srgbClr val="000000"/>
                </a:solidFill>
                <a:ea typeface="Calibri"/>
                <a:cs typeface="Optima"/>
              </a:rPr>
              <a:t>Psychological Flexibility Resources – Audio, Forms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ea typeface="Calibri"/>
                <a:cs typeface="Optima"/>
              </a:rPr>
              <a:t>Post</a:t>
            </a:r>
            <a:r>
              <a:rPr lang="en-US" sz="2000" dirty="0">
                <a:solidFill>
                  <a:srgbClr val="000000"/>
                </a:solidFill>
                <a:ea typeface="Calibri"/>
                <a:cs typeface="Optima"/>
              </a:rPr>
              <a:t>-training </a:t>
            </a:r>
            <a:r>
              <a:rPr lang="en-US" sz="2000" b="1" dirty="0" smtClean="0">
                <a:solidFill>
                  <a:srgbClr val="000000"/>
                </a:solidFill>
                <a:ea typeface="Calibri"/>
                <a:cs typeface="Optima"/>
              </a:rPr>
              <a:t>questionnaire (September)</a:t>
            </a:r>
            <a:endParaRPr lang="en-US" sz="2000" b="1" dirty="0">
              <a:solidFill>
                <a:srgbClr val="000000"/>
              </a:solidFill>
              <a:ea typeface="Calibri"/>
              <a:cs typeface="Optima"/>
            </a:endParaRPr>
          </a:p>
          <a:p>
            <a:pPr marL="857250" lvl="2" indent="0">
              <a:buNone/>
            </a:pPr>
            <a:endParaRPr lang="en-US" sz="2000" b="1" dirty="0" smtClean="0">
              <a:solidFill>
                <a:srgbClr val="000000"/>
              </a:solidFill>
              <a:ea typeface="Calibri"/>
              <a:cs typeface="Optima"/>
            </a:endParaRPr>
          </a:p>
          <a:p>
            <a:pPr marL="857250" lvl="2" indent="0">
              <a:buNone/>
            </a:pPr>
            <a:r>
              <a:rPr lang="en-US" sz="2000" b="1" dirty="0" smtClean="0">
                <a:solidFill>
                  <a:srgbClr val="000000"/>
                </a:solidFill>
                <a:ea typeface="Calibri"/>
                <a:cs typeface="Optima"/>
              </a:rPr>
              <a:t>Research Questions:</a:t>
            </a:r>
          </a:p>
          <a:p>
            <a:pPr marL="1200150" lvl="2" indent="-342900"/>
            <a:r>
              <a:rPr lang="en-US" sz="2000" dirty="0" smtClean="0">
                <a:solidFill>
                  <a:srgbClr val="000000"/>
                </a:solidFill>
                <a:ea typeface="Calibri"/>
                <a:cs typeface="Optima"/>
              </a:rPr>
              <a:t>Do students that get the App </a:t>
            </a:r>
            <a:r>
              <a:rPr lang="en-US" sz="2000" dirty="0" err="1" smtClean="0">
                <a:solidFill>
                  <a:srgbClr val="000000"/>
                </a:solidFill>
                <a:ea typeface="Calibri"/>
                <a:cs typeface="Optima"/>
              </a:rPr>
              <a:t>practise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Optima"/>
              </a:rPr>
              <a:t> the exercises more than those that get paper instructions?</a:t>
            </a:r>
          </a:p>
          <a:p>
            <a:pPr marL="1200150" lvl="2" indent="-342900"/>
            <a:r>
              <a:rPr lang="en-US" sz="2000" dirty="0">
                <a:solidFill>
                  <a:srgbClr val="000000"/>
                </a:solidFill>
                <a:ea typeface="Calibri"/>
                <a:cs typeface="Optima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Optima"/>
              </a:rPr>
              <a:t>o </a:t>
            </a:r>
            <a:r>
              <a:rPr lang="en-US" sz="2000" dirty="0" err="1" smtClean="0">
                <a:solidFill>
                  <a:srgbClr val="000000"/>
                </a:solidFill>
                <a:ea typeface="Calibri"/>
                <a:cs typeface="Optima"/>
              </a:rPr>
              <a:t>practise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Optima"/>
              </a:rPr>
              <a:t> levels have beneficial effects on outcome measures.</a:t>
            </a:r>
            <a:endParaRPr lang="en-US" sz="2000" dirty="0">
              <a:solidFill>
                <a:srgbClr val="000000"/>
              </a:solidFill>
              <a:ea typeface="Calibri"/>
              <a:cs typeface="Optima"/>
            </a:endParaRPr>
          </a:p>
        </p:txBody>
      </p:sp>
      <p:pic>
        <p:nvPicPr>
          <p:cNvPr id="9" name="Picture 3" descr="11086 E Report Logo cl#DF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59"/>
            <a:ext cx="2390775" cy="94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hangebud_logo_large_png_no_b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707" y="6172681"/>
            <a:ext cx="2708423" cy="53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1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Symposium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</a:t>
            </a:r>
            <a:r>
              <a:rPr lang="en-US" dirty="0" smtClean="0"/>
              <a:t>showcase research currently being conducted applying APP using mobile and web technologies</a:t>
            </a:r>
          </a:p>
        </p:txBody>
      </p:sp>
    </p:spTree>
    <p:extLst>
      <p:ext uri="{BB962C8B-B14F-4D97-AF65-F5344CB8AC3E}">
        <p14:creationId xmlns:p14="http://schemas.microsoft.com/office/powerpoint/2010/main" val="406170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Symposium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u="sng" dirty="0" smtClean="0"/>
              <a:t>Presentation 1 (20 min + 5 min questions)</a:t>
            </a:r>
            <a:endParaRPr lang="en-US" b="1" u="sng" dirty="0"/>
          </a:p>
          <a:p>
            <a:pPr lvl="1"/>
            <a:r>
              <a:rPr lang="en-US" dirty="0" smtClean="0"/>
              <a:t>How </a:t>
            </a:r>
            <a:r>
              <a:rPr lang="en-US" dirty="0"/>
              <a:t>mobile text-messages and the Internet can be of service in delivering an ACT-intervention for achieving smoking cessation.</a:t>
            </a:r>
          </a:p>
          <a:p>
            <a:pPr lvl="1"/>
            <a:r>
              <a:rPr lang="en-US" dirty="0" err="1"/>
              <a:t>Vasilis</a:t>
            </a:r>
            <a:r>
              <a:rPr lang="en-US" dirty="0"/>
              <a:t> </a:t>
            </a:r>
            <a:r>
              <a:rPr lang="en-US" dirty="0" err="1" smtClean="0"/>
              <a:t>Vasiliou</a:t>
            </a:r>
            <a:r>
              <a:rPr lang="en-US" dirty="0" smtClean="0"/>
              <a:t>, </a:t>
            </a:r>
            <a:r>
              <a:rPr lang="en-US" dirty="0"/>
              <a:t>University of Cyprus</a:t>
            </a:r>
            <a:endParaRPr lang="en-US" dirty="0" smtClean="0"/>
          </a:p>
          <a:p>
            <a:pPr lvl="1"/>
            <a:r>
              <a:rPr lang="en-US" dirty="0" smtClean="0"/>
              <a:t>Stella </a:t>
            </a:r>
            <a:r>
              <a:rPr lang="en-US" dirty="0" err="1"/>
              <a:t>Nicoleta</a:t>
            </a:r>
            <a:r>
              <a:rPr lang="en-US" dirty="0"/>
              <a:t> </a:t>
            </a:r>
            <a:r>
              <a:rPr lang="en-US" dirty="0" err="1"/>
              <a:t>Savvides</a:t>
            </a:r>
            <a:r>
              <a:rPr lang="en-US" dirty="0"/>
              <a:t>, Ph.D. Candidate, University of Cyprus</a:t>
            </a:r>
          </a:p>
          <a:p>
            <a:pPr lvl="1"/>
            <a:r>
              <a:rPr lang="en-US" dirty="0" smtClean="0"/>
              <a:t>Maria </a:t>
            </a:r>
            <a:r>
              <a:rPr lang="en-US" dirty="0" err="1"/>
              <a:t>Karekla</a:t>
            </a:r>
            <a:r>
              <a:rPr lang="en-US" dirty="0"/>
              <a:t>, Ph.D., University of Cyprus</a:t>
            </a:r>
          </a:p>
          <a:p>
            <a:r>
              <a:rPr lang="en-US" b="1" u="sng" dirty="0" smtClean="0"/>
              <a:t>Presentation </a:t>
            </a:r>
            <a:r>
              <a:rPr lang="en-US" b="1" u="sng" dirty="0"/>
              <a:t>2 (20 min + 5 min questions</a:t>
            </a:r>
            <a:r>
              <a:rPr lang="en-US" b="1" u="sng" dirty="0" smtClean="0"/>
              <a:t>)</a:t>
            </a:r>
            <a:endParaRPr lang="en-US" b="1" u="sng" dirty="0"/>
          </a:p>
          <a:p>
            <a:pPr lvl="1"/>
            <a:r>
              <a:rPr lang="en-US" dirty="0" smtClean="0"/>
              <a:t>Mobile </a:t>
            </a:r>
            <a:r>
              <a:rPr lang="en-US" dirty="0"/>
              <a:t>technology fostering ACT-practice in daily life</a:t>
            </a:r>
          </a:p>
          <a:p>
            <a:pPr lvl="1"/>
            <a:r>
              <a:rPr lang="en-US" dirty="0" smtClean="0"/>
              <a:t>Tim </a:t>
            </a:r>
            <a:r>
              <a:rPr lang="en-US" dirty="0" err="1"/>
              <a:t>Batink</a:t>
            </a:r>
            <a:r>
              <a:rPr lang="en-US" dirty="0"/>
              <a:t>, Ph.D. Candidate, Maastricht University</a:t>
            </a:r>
          </a:p>
          <a:p>
            <a:pPr lvl="1"/>
            <a:r>
              <a:rPr lang="en-US" dirty="0" smtClean="0"/>
              <a:t>Dina </a:t>
            </a:r>
            <a:r>
              <a:rPr lang="en-US" dirty="0" err="1"/>
              <a:t>Collip</a:t>
            </a:r>
            <a:r>
              <a:rPr lang="en-US" dirty="0"/>
              <a:t>, Ph.D., Maastricht University</a:t>
            </a:r>
          </a:p>
          <a:p>
            <a:pPr lvl="1"/>
            <a:r>
              <a:rPr lang="en-US" dirty="0" err="1" smtClean="0"/>
              <a:t>Marieke</a:t>
            </a:r>
            <a:r>
              <a:rPr lang="en-US" dirty="0" smtClean="0"/>
              <a:t> </a:t>
            </a:r>
            <a:r>
              <a:rPr lang="en-US" dirty="0" err="1"/>
              <a:t>Wichers</a:t>
            </a:r>
            <a:r>
              <a:rPr lang="en-US" dirty="0"/>
              <a:t>, Ph.D., Maastricht University</a:t>
            </a:r>
          </a:p>
          <a:p>
            <a:r>
              <a:rPr lang="en-US" b="1" u="sng" dirty="0" smtClean="0"/>
              <a:t>Presentation </a:t>
            </a:r>
            <a:r>
              <a:rPr lang="en-US" b="1" u="sng" dirty="0"/>
              <a:t>3</a:t>
            </a:r>
            <a:r>
              <a:rPr lang="en-US" dirty="0"/>
              <a:t> </a:t>
            </a:r>
            <a:r>
              <a:rPr lang="en-US" b="1" u="sng" dirty="0"/>
              <a:t>(20 min + 5 min questions</a:t>
            </a:r>
            <a:r>
              <a:rPr lang="en-US" b="1" u="sng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Developing </a:t>
            </a:r>
            <a:r>
              <a:rPr lang="en-US" dirty="0"/>
              <a:t>an ACT smartphone intervention with potential high impact</a:t>
            </a:r>
          </a:p>
          <a:p>
            <a:pPr lvl="1"/>
            <a:r>
              <a:rPr lang="en-US" dirty="0" smtClean="0"/>
              <a:t>Jonathan </a:t>
            </a:r>
            <a:r>
              <a:rPr lang="en-US" dirty="0"/>
              <a:t>Bricker, Ph.D., Fred Hutchinson Cancer Research Center &amp; University of Washington</a:t>
            </a:r>
          </a:p>
          <a:p>
            <a:pPr lvl="1"/>
            <a:r>
              <a:rPr lang="en-US" dirty="0" smtClean="0"/>
              <a:t>Julie </a:t>
            </a:r>
            <a:r>
              <a:rPr lang="en-US" dirty="0"/>
              <a:t>A. </a:t>
            </a:r>
            <a:r>
              <a:rPr lang="en-US" dirty="0" err="1"/>
              <a:t>Kientz</a:t>
            </a:r>
            <a:r>
              <a:rPr lang="en-US" dirty="0"/>
              <a:t>, Ph.D., University of Washington</a:t>
            </a:r>
          </a:p>
          <a:p>
            <a:pPr lvl="1"/>
            <a:r>
              <a:rPr lang="en-US" dirty="0" smtClean="0"/>
              <a:t>Katrina </a:t>
            </a:r>
            <a:r>
              <a:rPr lang="en-US" dirty="0" err="1"/>
              <a:t>Akioka</a:t>
            </a:r>
            <a:r>
              <a:rPr lang="en-US" dirty="0"/>
              <a:t>, B.S., Fred Hutchinson Cancer Research </a:t>
            </a:r>
            <a:r>
              <a:rPr lang="en-US" dirty="0" smtClean="0"/>
              <a:t>Center</a:t>
            </a:r>
          </a:p>
          <a:p>
            <a:r>
              <a:rPr lang="en-US" b="1" u="sng" dirty="0" smtClean="0"/>
              <a:t>Discussant (10 min)</a:t>
            </a:r>
          </a:p>
          <a:p>
            <a:pPr lvl="1"/>
            <a:r>
              <a:rPr lang="en-US" dirty="0"/>
              <a:t>Joseph </a:t>
            </a:r>
            <a:r>
              <a:rPr lang="en-US" dirty="0" err="1" smtClean="0"/>
              <a:t>Ciarrochi</a:t>
            </a:r>
            <a:r>
              <a:rPr lang="en-US" dirty="0" smtClean="0"/>
              <a:t>, Ph.D., University of Western Sydney</a:t>
            </a:r>
          </a:p>
          <a:p>
            <a:endParaRPr lang="en-US" b="1" u="sng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8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11168</TotalTime>
  <Words>574</Words>
  <Application>Microsoft Macintosh PowerPoint</Application>
  <PresentationFormat>On-screen Show (4:3)</PresentationFormat>
  <Paragraphs>96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Executive</vt:lpstr>
      <vt:lpstr>PowerPoint Presentation</vt:lpstr>
      <vt:lpstr>PowerPoint Presentation</vt:lpstr>
      <vt:lpstr> NSW Police Resilience Training Trial</vt:lpstr>
      <vt:lpstr>The Challenge: Training Transfer</vt:lpstr>
      <vt:lpstr>The Need</vt:lpstr>
      <vt:lpstr>Who is doing research in this area?</vt:lpstr>
      <vt:lpstr>  Student Pilot</vt:lpstr>
      <vt:lpstr>Symposium Objective</vt:lpstr>
      <vt:lpstr>Symposium Presentations</vt:lpstr>
      <vt:lpstr>ACTing with Technology - PANEL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Chris Horan</dc:creator>
  <cp:keywords/>
  <dc:description/>
  <cp:lastModifiedBy>Chris Horan</cp:lastModifiedBy>
  <cp:revision>460</cp:revision>
  <cp:lastPrinted>2013-05-10T02:23:13Z</cp:lastPrinted>
  <dcterms:created xsi:type="dcterms:W3CDTF">2012-12-04T04:41:18Z</dcterms:created>
  <dcterms:modified xsi:type="dcterms:W3CDTF">2013-07-10T23:20:28Z</dcterms:modified>
  <cp:category/>
</cp:coreProperties>
</file>